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media/image6.jpeg" ContentType="image/jpeg"/>
  <Override PartName="/ppt/media/image5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XO Orie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DB38354-437F-423E-8D5B-E6AE1EB9A975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8.11.22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D83C1A2-C652-4AD6-9A16-E4516641C978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3A6E17D-B56C-4F79-BB51-B31E0383F11B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8.11.22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C795BFB-B853-4594-B103-1DEEFBFBC716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Рисунок 3" descr="DUx0qxFXUAEC7bB.jpg"/>
          <p:cNvPicPr/>
          <p:nvPr/>
        </p:nvPicPr>
        <p:blipFill>
          <a:blip r:embed="rId1"/>
          <a:srcRect l="18913" t="45363" r="19459" b="0"/>
          <a:stretch/>
        </p:blipFill>
        <p:spPr>
          <a:xfrm>
            <a:off x="4644000" y="4120200"/>
            <a:ext cx="4289040" cy="2737440"/>
          </a:xfrm>
          <a:prstGeom prst="rect">
            <a:avLst/>
          </a:prstGeom>
          <a:ln w="0">
            <a:noFill/>
          </a:ln>
          <a:effectLst>
            <a:softEdge rad="112680"/>
          </a:effectLst>
        </p:spPr>
      </p:pic>
      <p:sp>
        <p:nvSpPr>
          <p:cNvPr id="83" name="Скругленный прямоугольник 5"/>
          <p:cNvSpPr/>
          <p:nvPr/>
        </p:nvSpPr>
        <p:spPr>
          <a:xfrm>
            <a:off x="611640" y="1412640"/>
            <a:ext cx="7920360" cy="20584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cf"/>
              </a:gs>
              <a:gs pos="100000">
                <a:srgbClr val="fff6ec"/>
              </a:gs>
            </a:gsLst>
            <a:lin ang="16200000"/>
          </a:gradFill>
          <a:ln>
            <a:solidFill>
              <a:srgbClr val="feb603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</a:rPr>
              <a:t>Памятка </a:t>
            </a:r>
            <a:endParaRPr b="0" lang="ru-RU" sz="3200" spc="-1" strike="noStrike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</a:rPr>
              <a:t>по предоставлению единовременной денежной выплаты взамен земельного участка </a:t>
            </a:r>
            <a:endParaRPr b="0" lang="ru-RU" sz="2800" spc="-1" strike="noStrike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</a:rPr>
              <a:t>в собственность бесплатно</a:t>
            </a:r>
            <a:endParaRPr b="0" lang="ru-RU" sz="2800" spc="-1" strike="noStrike">
              <a:latin typeface="XO Oriel"/>
            </a:endParaRPr>
          </a:p>
        </p:txBody>
      </p:sp>
      <p:pic>
        <p:nvPicPr>
          <p:cNvPr id="84" name="Picture 2" descr="M:\Документы сотрудников Департамента\Спешилова Екатерина Александровна\Спешилова ЕА\Doc\МНОГОДЕТНЫЕ\Лого ЗС.png"/>
          <p:cNvPicPr/>
          <p:nvPr/>
        </p:nvPicPr>
        <p:blipFill>
          <a:blip r:embed="rId2"/>
          <a:srcRect l="0" t="0" r="0" b="8207"/>
          <a:stretch/>
        </p:blipFill>
        <p:spPr>
          <a:xfrm>
            <a:off x="2195640" y="116640"/>
            <a:ext cx="4800240" cy="1223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Скругленный прямоугольник 3_0"/>
          <p:cNvSpPr/>
          <p:nvPr/>
        </p:nvSpPr>
        <p:spPr>
          <a:xfrm>
            <a:off x="467640" y="1052640"/>
            <a:ext cx="4968360" cy="1079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cf7be"/>
              </a:gs>
              <a:gs pos="100000">
                <a:srgbClr val="f1fce7"/>
              </a:gs>
            </a:gsLst>
            <a:lin ang="16200000"/>
          </a:gra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  <a:scene3d>
              <a:camera prst="orthographicFront">
                <a:rot lat="0" lon="0" rev="0"/>
              </a:camera>
              <a:lightRig dir="t" rig="balanced">
                <a:rot lat="0" lon="0" rev="8700000"/>
              </a:lightRig>
            </a:scene3d>
            <a:sp3d>
              <a:bevelT w="190500" h="38100"/>
            </a:sp3d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MS PGothic"/>
              </a:rPr>
              <a:t>Единовременная денежная выплата взамен земельного участка в собственность бесплатно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86" name="Скругленный прямоугольник 7_0"/>
          <p:cNvSpPr/>
          <p:nvPr/>
        </p:nvSpPr>
        <p:spPr>
          <a:xfrm>
            <a:off x="5436000" y="1052640"/>
            <a:ext cx="3240000" cy="1079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87" name="TextBox 9_0"/>
          <p:cNvSpPr/>
          <p:nvPr/>
        </p:nvSpPr>
        <p:spPr>
          <a:xfrm>
            <a:off x="5436000" y="1196640"/>
            <a:ext cx="324000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Times New Roman"/>
              </a:rPr>
              <a:t>важно знать</a:t>
            </a:r>
            <a:endParaRPr b="0" lang="ru-RU" sz="3600" spc="-1" strike="noStrike">
              <a:latin typeface="XO Oriel"/>
            </a:endParaRPr>
          </a:p>
        </p:txBody>
      </p:sp>
      <p:sp>
        <p:nvSpPr>
          <p:cNvPr id="88" name="Скругленный прямоугольник 6_0"/>
          <p:cNvSpPr/>
          <p:nvPr/>
        </p:nvSpPr>
        <p:spPr>
          <a:xfrm>
            <a:off x="540000" y="2450520"/>
            <a:ext cx="7992360" cy="35449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cf7be"/>
              </a:gs>
              <a:gs pos="100000">
                <a:srgbClr val="f1fce7"/>
              </a:gs>
            </a:gsLst>
            <a:lin ang="16200000"/>
          </a:gra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>
            <a:spAutoFit/>
            <a:scene3d>
              <a:camera prst="orthographicFront">
                <a:rot lat="0" lon="0" rev="0"/>
              </a:camera>
              <a:lightRig dir="t" rig="balanced">
                <a:rot lat="0" lon="0" rev="8700000"/>
              </a:lightRig>
            </a:scene3d>
            <a:sp3d>
              <a:bevelT w="190500" h="38100"/>
            </a:sp3d>
          </a:bodyPr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Предоставляется взамен земельного участка гражданам, состоящим на учете на предоставление земельного участка в собственность бесплатно</a:t>
            </a:r>
            <a:endParaRPr b="0" lang="ru-RU" sz="1800" spc="-1" strike="noStrike">
              <a:latin typeface="XO Orie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endParaRPr b="0" lang="ru-RU" sz="1800" spc="-1" strike="noStrike">
              <a:latin typeface="XO Orie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Предлагается уполномоченным органом в порядке очередности, в соответствии с датой и временем регистрации заявления о постановке на учет. 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XO Orie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Предоставляется однократно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XO Orie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Предоставляется путем безналичного перечисления денежных средств третьим лицам (участникам сделки) в зависимости от цели использования </a:t>
            </a:r>
            <a:endParaRPr b="0" lang="ru-RU" sz="1800" spc="-1" strike="noStrike">
              <a:latin typeface="XO Oriel"/>
            </a:endParaRPr>
          </a:p>
        </p:txBody>
      </p:sp>
      <p:pic>
        <p:nvPicPr>
          <p:cNvPr id="89" name="Picture 2_0" descr="M:\Документы сотрудников Департамента\Спешилова Екатерина Александровна\Спешилова ЕА\Doc\МНОГОДЕТНЫЕ\Лого ЗС.png"/>
          <p:cNvPicPr/>
          <p:nvPr/>
        </p:nvPicPr>
        <p:blipFill>
          <a:blip r:embed="rId1"/>
          <a:srcRect l="0" t="5400" r="0" b="19006"/>
          <a:stretch/>
        </p:blipFill>
        <p:spPr>
          <a:xfrm>
            <a:off x="2699640" y="116640"/>
            <a:ext cx="4104000" cy="861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Скругленный прямоугольник 3"/>
          <p:cNvSpPr/>
          <p:nvPr/>
        </p:nvSpPr>
        <p:spPr>
          <a:xfrm>
            <a:off x="467640" y="1052640"/>
            <a:ext cx="4968360" cy="1079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cf7be"/>
              </a:gs>
              <a:gs pos="100000">
                <a:srgbClr val="f1fce7"/>
              </a:gs>
            </a:gsLst>
            <a:lin ang="16200000"/>
          </a:gra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  <a:scene3d>
              <a:camera prst="orthographicFront">
                <a:rot lat="0" lon="0" rev="0"/>
              </a:camera>
              <a:lightRig dir="t" rig="balanced">
                <a:rot lat="0" lon="0" rev="8700000"/>
              </a:lightRig>
            </a:scene3d>
            <a:sp3d>
              <a:bevelT w="190500" h="38100"/>
            </a:sp3d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MS PGothic"/>
              </a:rPr>
              <a:t>Единовременная денежная выплата взамен земельного участка в собственность бесплатно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91" name="Скругленный прямоугольник 7"/>
          <p:cNvSpPr/>
          <p:nvPr/>
        </p:nvSpPr>
        <p:spPr>
          <a:xfrm>
            <a:off x="5436000" y="1052640"/>
            <a:ext cx="3240000" cy="1079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92" name="TextBox 9"/>
          <p:cNvSpPr/>
          <p:nvPr/>
        </p:nvSpPr>
        <p:spPr>
          <a:xfrm>
            <a:off x="5436000" y="1196640"/>
            <a:ext cx="324000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Times New Roman"/>
              </a:rPr>
              <a:t>важно знать</a:t>
            </a:r>
            <a:endParaRPr b="0" lang="ru-RU" sz="3600" spc="-1" strike="noStrike">
              <a:latin typeface="XO Oriel"/>
            </a:endParaRPr>
          </a:p>
        </p:txBody>
      </p:sp>
      <p:sp>
        <p:nvSpPr>
          <p:cNvPr id="93" name="Скругленный прямоугольник 6"/>
          <p:cNvSpPr/>
          <p:nvPr/>
        </p:nvSpPr>
        <p:spPr>
          <a:xfrm>
            <a:off x="647640" y="2372040"/>
            <a:ext cx="7992360" cy="37479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cf7be"/>
              </a:gs>
              <a:gs pos="100000">
                <a:srgbClr val="f1fce7"/>
              </a:gs>
            </a:gsLst>
            <a:lin ang="16200000"/>
          </a:gra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>
            <a:spAutoFit/>
            <a:scene3d>
              <a:camera prst="orthographicFront">
                <a:rot lat="0" lon="0" rev="0"/>
              </a:camera>
              <a:lightRig dir="t" rig="balanced">
                <a:rot lat="0" lon="0" rev="8700000"/>
              </a:lightRig>
            </a:scene3d>
            <a:sp3d>
              <a:bevelT w="190500" h="38100"/>
            </a:sp3d>
          </a:bodyPr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Размер выплаты определен как величина средней по Вологодской области кадастровой стоимости земельного участка, площадью 1000 кв.м соответствующего вида разрешенного использования и составляет:</a:t>
            </a:r>
            <a:endParaRPr b="0" lang="ru-RU" sz="1800" spc="-1" strike="noStrike">
              <a:latin typeface="XO Oriel"/>
            </a:endParaRPr>
          </a:p>
          <a:p>
            <a:pPr algn="just">
              <a:lnSpc>
                <a:spcPct val="100000"/>
              </a:lnSpc>
            </a:pPr>
            <a:endParaRPr b="0" lang="ru-RU" sz="1800" spc="-1" strike="noStrike">
              <a:latin typeface="XO Orie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В отношении граждан, состоящих на учете в целях предоставления земельного участка 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Times New Roman"/>
              </a:rPr>
              <a:t>для индивидуального жилищного строительства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 - </a:t>
            </a:r>
            <a:endParaRPr b="0" lang="ru-RU" sz="1800" spc="-1" strike="noStrike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223 400 рублей </a:t>
            </a:r>
            <a:endParaRPr b="0" lang="ru-RU" sz="18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latin typeface="XO Oriel"/>
            </a:endParaRPr>
          </a:p>
          <a:p>
            <a:pPr algn="just">
              <a:lnSpc>
                <a:spcPct val="100000"/>
              </a:lnSpc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В отношении граждан, состоящих на учете в целях предоставления земельного участка </a:t>
            </a:r>
            <a:r>
              <a:rPr b="0" lang="ru-RU" sz="1800" spc="-1" strike="noStrike" u="sng">
                <a:solidFill>
                  <a:srgbClr val="000000"/>
                </a:solidFill>
                <a:uFillTx/>
                <a:latin typeface="Times New Roman"/>
              </a:rPr>
              <a:t>для ведения личного подсобного хозяйства или садоводства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 – </a:t>
            </a:r>
            <a:endParaRPr b="0" lang="ru-RU" sz="1800" spc="-1" strike="noStrike">
              <a:latin typeface="XO Orie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122 635 рублей</a:t>
            </a:r>
            <a:endParaRPr b="0" lang="ru-RU" sz="1800" spc="-1" strike="noStrike">
              <a:latin typeface="XO Oriel"/>
            </a:endParaRPr>
          </a:p>
        </p:txBody>
      </p:sp>
      <p:pic>
        <p:nvPicPr>
          <p:cNvPr id="94" name="Picture 2" descr="M:\Документы сотрудников Департамента\Спешилова Екатерина Александровна\Спешилова ЕА\Doc\МНОГОДЕТНЫЕ\Лого ЗС.png"/>
          <p:cNvPicPr/>
          <p:nvPr/>
        </p:nvPicPr>
        <p:blipFill>
          <a:blip r:embed="rId1"/>
          <a:srcRect l="0" t="5400" r="0" b="19006"/>
          <a:stretch/>
        </p:blipFill>
        <p:spPr>
          <a:xfrm>
            <a:off x="2699640" y="116640"/>
            <a:ext cx="4104000" cy="861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Скругленный прямоугольник 3"/>
          <p:cNvSpPr/>
          <p:nvPr/>
        </p:nvSpPr>
        <p:spPr>
          <a:xfrm>
            <a:off x="467640" y="260640"/>
            <a:ext cx="4824000" cy="1295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cf7be"/>
              </a:gs>
              <a:gs pos="100000">
                <a:srgbClr val="f1fce7"/>
              </a:gs>
            </a:gsLst>
            <a:lin ang="16200000"/>
          </a:gra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  <a:scene3d>
              <a:camera prst="orthographicFront">
                <a:rot lat="0" lon="0" rev="0"/>
              </a:camera>
              <a:lightRig dir="t" rig="balanced">
                <a:rot lat="0" lon="0" rev="8700000"/>
              </a:lightRig>
            </a:scene3d>
            <a:sp3d>
              <a:bevelT w="190500" h="38100"/>
            </a:sp3d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MS PGothic"/>
              </a:rPr>
              <a:t>Единовременная денежная выплата взамен земельного участка в собственность бесплатно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96" name="Скругленный прямоугольник 7"/>
          <p:cNvSpPr/>
          <p:nvPr/>
        </p:nvSpPr>
        <p:spPr>
          <a:xfrm>
            <a:off x="5292000" y="836640"/>
            <a:ext cx="3384000" cy="719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0d0d0"/>
              </a:gs>
              <a:gs pos="100000">
                <a:srgbClr val="ededed"/>
              </a:gs>
            </a:gsLst>
            <a:lin ang="16200000"/>
          </a:gra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97" name="TextBox 9"/>
          <p:cNvSpPr/>
          <p:nvPr/>
        </p:nvSpPr>
        <p:spPr>
          <a:xfrm>
            <a:off x="5292000" y="908640"/>
            <a:ext cx="324000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</a:rPr>
              <a:t>сроки</a:t>
            </a:r>
            <a:endParaRPr b="0" lang="ru-RU" sz="3200" spc="-1" strike="noStrike">
              <a:latin typeface="XO Oriel"/>
            </a:endParaRPr>
          </a:p>
        </p:txBody>
      </p:sp>
      <p:sp>
        <p:nvSpPr>
          <p:cNvPr id="98" name="Прямоугольник 6"/>
          <p:cNvSpPr/>
          <p:nvPr/>
        </p:nvSpPr>
        <p:spPr>
          <a:xfrm>
            <a:off x="179640" y="1772640"/>
            <a:ext cx="8856720" cy="4139640"/>
          </a:xfrm>
          <a:prstGeom prst="rect">
            <a:avLst/>
          </a:prstGeom>
          <a:gradFill rotWithShape="0">
            <a:gsLst>
              <a:gs pos="0">
                <a:srgbClr val="dcf7be"/>
              </a:gs>
              <a:gs pos="100000">
                <a:srgbClr val="f1fce7"/>
              </a:gs>
            </a:gsLst>
            <a:lin ang="16200000"/>
          </a:gra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>
            <a:spAutoFit/>
            <a:scene3d>
              <a:camera prst="orthographicFront">
                <a:rot lat="0" lon="0" rev="0"/>
              </a:camera>
              <a:lightRig dir="t" rig="balanced">
                <a:rot lat="0" lon="0" rev="8700000"/>
              </a:lightRig>
            </a:scene3d>
            <a:sp3d>
              <a:bevelT w="190500" h="38100"/>
            </a:sp3d>
          </a:bodyPr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уполномоченный орган в течение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10 рабочих дней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после доведения лимитов бюджетных ассигнований почтовым отправлением с уведомлением информирует граждан о возможности получения единовременной денежной выплаты с учетом порядковых номером, присвоенных заявлениям о постановке на учет в качестве лиц, имеющих право на предоставление земельного участка</a:t>
            </a:r>
            <a:endParaRPr b="0" lang="ru-RU" sz="1400" spc="-1" strike="noStrike">
              <a:latin typeface="XO Orie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гражданин в течение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15 рабочих дней 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с даты получения уведомления о возможности получения единовременной денежной выплаты направляет в уполномоченный орган заявление о согласии (об отказе) на получение единовременной денежной выплаты взамен предоставления земельного участка в собственность бесплатно;</a:t>
            </a:r>
            <a:endParaRPr b="0" lang="ru-RU" sz="1400" spc="-1" strike="noStrike">
              <a:latin typeface="XO Orie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гражданин в течение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60 рабочих дней (по заявлению гражданина указанный срок продлевается до 75 рабочих дней)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с даты получения уведомления о возможности получения единовременной денежной выплаты представляет в уполномоченный орган необходимые документы (в зависимости от цели, на которую будет направлена единовременная денежная выплата);</a:t>
            </a:r>
            <a:endParaRPr b="0" lang="ru-RU" sz="1400" spc="-1" strike="noStrike">
              <a:latin typeface="XO Orie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уполномоченный орган в течение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20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рабочих дней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принимает решение о предоставлении </a:t>
            </a:r>
            <a:endParaRPr b="0" lang="ru-RU" sz="14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(об отказе в предоставлении) гражданину единовременной денежной выплаты и уведомляет о принятом решении;</a:t>
            </a:r>
            <a:endParaRPr b="0" lang="ru-RU" sz="1400" spc="-1" strike="noStrike">
              <a:latin typeface="XO Orie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уполномоченный орган в течение </a:t>
            </a:r>
            <a:r>
              <a:rPr b="1" lang="ru-RU" sz="1400" spc="-1" strike="noStrike">
                <a:solidFill>
                  <a:srgbClr val="000000"/>
                </a:solidFill>
                <a:latin typeface="Times New Roman"/>
              </a:rPr>
              <a:t>10 рабочих дней</a:t>
            </a: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направляет единовременную денежную выплату путем перечисления денежных средств лицу, осуществляющему отчуждение приобретаемого жилого помещения и (или) земельного участка, либо лицу, осуществляющему строительство жилого дома, либо кредитной организации </a:t>
            </a:r>
            <a:endParaRPr b="0" lang="ru-RU" sz="1400" spc="-1" strike="noStrike">
              <a:latin typeface="XO Oriel"/>
            </a:endParaRPr>
          </a:p>
        </p:txBody>
      </p:sp>
      <p:pic>
        <p:nvPicPr>
          <p:cNvPr id="99" name="Picture 2" descr="M:\Документы сотрудников Департамента\Спешилова Екатерина Александровна\Спешилова ЕА\Doc\МНОГОДЕТНЫЕ\Лого ЗС.png"/>
          <p:cNvPicPr/>
          <p:nvPr/>
        </p:nvPicPr>
        <p:blipFill>
          <a:blip r:embed="rId1"/>
          <a:srcRect l="0" t="5400" r="0" b="19006"/>
          <a:stretch/>
        </p:blipFill>
        <p:spPr>
          <a:xfrm>
            <a:off x="5292000" y="116640"/>
            <a:ext cx="3384000" cy="710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Скругленный прямоугольник 3"/>
          <p:cNvSpPr/>
          <p:nvPr/>
        </p:nvSpPr>
        <p:spPr>
          <a:xfrm>
            <a:off x="395640" y="188640"/>
            <a:ext cx="5832360" cy="1151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cf7be"/>
              </a:gs>
              <a:gs pos="100000">
                <a:srgbClr val="f1fce7"/>
              </a:gs>
            </a:gsLst>
            <a:lin ang="16200000"/>
          </a:gra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  <a:scene3d>
              <a:camera prst="orthographicFront">
                <a:rot lat="0" lon="0" rev="0"/>
              </a:camera>
              <a:lightRig dir="t" rig="balanced">
                <a:rot lat="0" lon="0" rev="8700000"/>
              </a:lightRig>
            </a:scene3d>
            <a:sp3d>
              <a:bevelT w="190500" h="38100"/>
            </a:sp3d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MS PGothic"/>
              </a:rPr>
              <a:t>Единовременная денежная выплата взамен земельного участка в собственность бесплатно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101" name="Скругленный прямоугольник 6"/>
          <p:cNvSpPr/>
          <p:nvPr/>
        </p:nvSpPr>
        <p:spPr>
          <a:xfrm>
            <a:off x="179640" y="2520000"/>
            <a:ext cx="8496720" cy="41468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cf7be"/>
              </a:gs>
              <a:gs pos="100000">
                <a:srgbClr val="f1fce7"/>
              </a:gs>
            </a:gsLst>
            <a:lin ang="16200000"/>
          </a:gra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>
            <a:spAutoFit/>
            <a:scene3d>
              <a:camera prst="orthographicFront">
                <a:rot lat="0" lon="0" rev="0"/>
              </a:camera>
              <a:lightRig dir="t" rig="balanced">
                <a:rot lat="0" lon="0" rev="8700000"/>
              </a:lightRig>
            </a:scene3d>
            <a:sp3d>
              <a:bevelT w="190500" h="38100"/>
            </a:sp3d>
          </a:bodyPr>
          <a:p>
            <a:pPr marL="396000" indent="-216000" algn="just">
              <a:lnSpc>
                <a:spcPct val="100000"/>
              </a:lnSpc>
            </a:pPr>
            <a:r>
              <a:rPr b="0" lang="ru-RU" sz="1500" spc="-1" strike="noStrike">
                <a:solidFill>
                  <a:srgbClr val="000000"/>
                </a:solidFill>
                <a:latin typeface="Times New Roman"/>
              </a:rPr>
              <a:t>1) приобретение по договору купли-продажи жилого помещения и (или) земельного участка, вид разрешенного использования которого допускает строительство жилого дома;</a:t>
            </a:r>
            <a:endParaRPr b="0" lang="ru-RU" sz="1500" spc="-1" strike="noStrike">
              <a:latin typeface="XO Oriel"/>
            </a:endParaRPr>
          </a:p>
          <a:p>
            <a:pPr marL="396000" indent="-216000" algn="just">
              <a:lnSpc>
                <a:spcPct val="100000"/>
              </a:lnSpc>
            </a:pPr>
            <a:r>
              <a:rPr b="0" lang="ru-RU" sz="1500" spc="-1" strike="noStrike">
                <a:solidFill>
                  <a:srgbClr val="000000"/>
                </a:solidFill>
                <a:latin typeface="Times New Roman"/>
              </a:rPr>
              <a:t>2) оплата цены договора строительного подряда на строительство жилого дома;</a:t>
            </a:r>
            <a:endParaRPr b="0" lang="ru-RU" sz="1500" spc="-1" strike="noStrike">
              <a:latin typeface="XO Oriel"/>
            </a:endParaRPr>
          </a:p>
          <a:p>
            <a:pPr marL="396000" indent="-216000" algn="just">
              <a:lnSpc>
                <a:spcPct val="100000"/>
              </a:lnSpc>
            </a:pPr>
            <a:r>
              <a:rPr b="0" lang="ru-RU" sz="1500" spc="-1" strike="noStrike">
                <a:solidFill>
                  <a:srgbClr val="000000"/>
                </a:solidFill>
                <a:latin typeface="Times New Roman"/>
              </a:rPr>
              <a:t>3) оплата первоначального взноса при получении жилищного кредита, в том числе ипотечного);</a:t>
            </a:r>
            <a:endParaRPr b="0" lang="ru-RU" sz="1500" spc="-1" strike="noStrike">
              <a:latin typeface="XO Oriel"/>
            </a:endParaRPr>
          </a:p>
          <a:p>
            <a:pPr marL="396000" indent="-216000" algn="just">
              <a:lnSpc>
                <a:spcPct val="100000"/>
              </a:lnSpc>
            </a:pPr>
            <a:r>
              <a:rPr b="0" lang="ru-RU" sz="1500" spc="-1" strike="noStrike">
                <a:solidFill>
                  <a:srgbClr val="000000"/>
                </a:solidFill>
                <a:latin typeface="Times New Roman"/>
              </a:rPr>
              <a:t>4) погашение основной суммы долга и уплаты процентов по жилищным кредитам (займам), в том числе ипотечным;</a:t>
            </a:r>
            <a:endParaRPr b="0" lang="ru-RU" sz="1500" spc="-1" strike="noStrike">
              <a:latin typeface="XO Oriel"/>
            </a:endParaRPr>
          </a:p>
          <a:p>
            <a:pPr marL="396000" indent="-216000" algn="just">
              <a:lnSpc>
                <a:spcPct val="100000"/>
              </a:lnSpc>
            </a:pPr>
            <a:r>
              <a:rPr b="0" lang="ru-RU" sz="1500" spc="-1" strike="noStrike">
                <a:solidFill>
                  <a:srgbClr val="000000"/>
                </a:solidFill>
                <a:latin typeface="Times New Roman"/>
              </a:rPr>
              <a:t>5) оплата цены договора участия в долевом строительстве, который предусматривает в качестве объекта долевого строительства жилое помещение, путем внесения денежных средств на счет эскроу;</a:t>
            </a:r>
            <a:endParaRPr b="0" lang="ru-RU" sz="1500" spc="-1" strike="noStrike">
              <a:latin typeface="XO Oriel"/>
            </a:endParaRPr>
          </a:p>
          <a:p>
            <a:pPr marL="396000" indent="-216000" algn="just">
              <a:lnSpc>
                <a:spcPct val="100000"/>
              </a:lnSpc>
            </a:pPr>
            <a:r>
              <a:rPr b="0" lang="ru-RU" sz="1500" spc="-1" strike="noStrike">
                <a:solidFill>
                  <a:srgbClr val="000000"/>
                </a:solidFill>
                <a:latin typeface="Times New Roman"/>
              </a:rPr>
              <a:t>6) оплата цены договора строительного подряда на реконструкцию жилого дома;</a:t>
            </a:r>
            <a:endParaRPr b="0" lang="ru-RU" sz="1500" spc="-1" strike="noStrike">
              <a:latin typeface="XO Oriel"/>
            </a:endParaRPr>
          </a:p>
          <a:p>
            <a:pPr marL="396000" indent="-216000" algn="just">
              <a:lnSpc>
                <a:spcPct val="100000"/>
              </a:lnSpc>
            </a:pPr>
            <a:r>
              <a:rPr b="0" lang="ru-RU" sz="1500" spc="-1" strike="noStrike">
                <a:solidFill>
                  <a:srgbClr val="000000"/>
                </a:solidFill>
                <a:latin typeface="Times New Roman"/>
              </a:rPr>
              <a:t>7) оплата подключения (технологического присоединения) жилого дома (части жилого дома) к сетям инженерно-технического обеспечения, строительства инженерных коммуникаций в границах земельного участка, строительства, реконструкции и модернизации внутридомовых инженерных коммуникаций.</a:t>
            </a:r>
            <a:endParaRPr b="0" lang="ru-RU" sz="15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1500" spc="-1" strike="noStrike">
              <a:latin typeface="XO Oriel"/>
            </a:endParaRPr>
          </a:p>
        </p:txBody>
      </p:sp>
      <p:sp>
        <p:nvSpPr>
          <p:cNvPr id="102" name="Скругленный прямоугольник 8"/>
          <p:cNvSpPr/>
          <p:nvPr/>
        </p:nvSpPr>
        <p:spPr>
          <a:xfrm>
            <a:off x="323640" y="1800000"/>
            <a:ext cx="8352720" cy="639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cf"/>
              </a:gs>
              <a:gs pos="100000">
                <a:srgbClr val="fff6ec"/>
              </a:gs>
            </a:gsLst>
            <a:lin ang="16200000"/>
          </a:gra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>
            <a:spAutoFit/>
            <a:scene3d>
              <a:camera prst="orthographicFront">
                <a:rot lat="0" lon="0" rev="0"/>
              </a:camera>
              <a:lightRig dir="t" rig="balanced">
                <a:rot lat="0" lon="0" rev="8700000"/>
              </a:lightRig>
            </a:scene3d>
            <a:sp3d>
              <a:bevelT w="190500" h="38100"/>
            </a:sp3d>
          </a:bodyPr>
          <a:p>
            <a:pPr algn="just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Цели направления средств выплаты для граждан, </a:t>
            </a: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состоящих на учете в целях предоставления земельного участка для индивидуального жилищного строительства</a:t>
            </a:r>
            <a:endParaRPr b="1" lang="ru-RU" sz="1600" spc="-1" strike="noStrike">
              <a:latin typeface="XO Oriel"/>
            </a:endParaRPr>
          </a:p>
        </p:txBody>
      </p:sp>
      <p:sp>
        <p:nvSpPr>
          <p:cNvPr id="103" name="TextBox 12"/>
          <p:cNvSpPr/>
          <p:nvPr/>
        </p:nvSpPr>
        <p:spPr>
          <a:xfrm>
            <a:off x="179640" y="188640"/>
            <a:ext cx="431640" cy="403920"/>
          </a:xfrm>
          <a:prstGeom prst="roundRect">
            <a:avLst>
              <a:gd name="adj" fmla="val 16667"/>
            </a:avLst>
          </a:prstGeom>
          <a:solidFill>
            <a:srgbClr val="3891a7"/>
          </a:solidFill>
          <a:ln>
            <a:solidFill>
              <a:srgbClr val="ffffff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</a:rPr>
              <a:t>1</a:t>
            </a:r>
            <a:endParaRPr b="0" lang="ru-RU" sz="1800" spc="-1" strike="noStrike">
              <a:latin typeface="XO Oriel"/>
            </a:endParaRPr>
          </a:p>
        </p:txBody>
      </p:sp>
      <p:pic>
        <p:nvPicPr>
          <p:cNvPr id="104" name="Picture 5" descr="C:\Users\Garmanova.ON\Desktop\2018-09-07_13-09-03.jpg"/>
          <p:cNvPicPr/>
          <p:nvPr/>
        </p:nvPicPr>
        <p:blipFill>
          <a:blip r:embed="rId1"/>
          <a:stretch/>
        </p:blipFill>
        <p:spPr>
          <a:xfrm>
            <a:off x="6588360" y="764640"/>
            <a:ext cx="2061360" cy="1053720"/>
          </a:xfrm>
          <a:prstGeom prst="rect">
            <a:avLst/>
          </a:prstGeom>
          <a:ln w="0">
            <a:noFill/>
          </a:ln>
        </p:spPr>
      </p:pic>
      <p:pic>
        <p:nvPicPr>
          <p:cNvPr id="105" name="Picture 2" descr="M:\Документы сотрудников Департамента\Спешилова Екатерина Александровна\Спешилова ЕА\Doc\МНОГОДЕТНЫЕ\Лого ЗС.png"/>
          <p:cNvPicPr/>
          <p:nvPr/>
        </p:nvPicPr>
        <p:blipFill>
          <a:blip r:embed="rId2"/>
          <a:srcRect l="0" t="5400" r="0" b="19006"/>
          <a:stretch/>
        </p:blipFill>
        <p:spPr>
          <a:xfrm>
            <a:off x="6300360" y="188640"/>
            <a:ext cx="2592000" cy="543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Скругленный прямоугольник 3"/>
          <p:cNvSpPr/>
          <p:nvPr/>
        </p:nvSpPr>
        <p:spPr>
          <a:xfrm>
            <a:off x="323640" y="260640"/>
            <a:ext cx="6192360" cy="1007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cf7be"/>
              </a:gs>
              <a:gs pos="100000">
                <a:srgbClr val="f1fce7"/>
              </a:gs>
            </a:gsLst>
            <a:lin ang="16200000"/>
          </a:gradFill>
          <a:ln>
            <a:solidFill>
              <a:srgbClr val="82a92e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MS PGothic"/>
              </a:rPr>
              <a:t>Единовременная денежная выплата взамен земельного участка в собственность бесплатно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107" name="Скругленный прямоугольник 6"/>
          <p:cNvSpPr/>
          <p:nvPr/>
        </p:nvSpPr>
        <p:spPr>
          <a:xfrm>
            <a:off x="360000" y="2533320"/>
            <a:ext cx="8460000" cy="4145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cf7be"/>
              </a:gs>
              <a:gs pos="100000">
                <a:srgbClr val="f1fce7"/>
              </a:gs>
            </a:gsLst>
            <a:lin ang="16200000"/>
          </a:gra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>
            <a:spAutoFit/>
            <a:scene3d>
              <a:camera prst="orthographicFront">
                <a:rot lat="0" lon="0" rev="0"/>
              </a:camera>
              <a:lightRig dir="t" rig="balanced">
                <a:rot lat="0" lon="0" rev="8700000"/>
              </a:lightRig>
            </a:scene3d>
            <a:sp3d>
              <a:bevelT w="190500" h="38100"/>
            </a:sp3d>
          </a:bodyPr>
          <a:p>
            <a:pPr marL="432000" indent="-288000"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1) 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приобретение по договору купли-продажи земельного участка, в том числе с расположенными в его границах объектами;</a:t>
            </a:r>
            <a:endParaRPr b="0" lang="ru-RU" sz="1600" spc="-1" strike="noStrike">
              <a:latin typeface="XO Oriel"/>
            </a:endParaRPr>
          </a:p>
          <a:p>
            <a:pPr marL="432000" indent="-288000"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2) оплата цены договора строительного подряда на строительство, реконструкцию объектов, расположенных в границах земельного участка;</a:t>
            </a:r>
            <a:endParaRPr b="0" lang="ru-RU" sz="1600" spc="-1" strike="noStrike">
              <a:latin typeface="XO Oriel"/>
            </a:endParaRPr>
          </a:p>
          <a:p>
            <a:pPr marL="432000" indent="-288000"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3) оплата первоначального взноса при получении жилищного кредита, в том числе ипотечного, на приобретение земельного участка, в том числе с расположенными в его границах объектами;</a:t>
            </a:r>
            <a:endParaRPr b="0" lang="ru-RU" sz="1600" spc="-1" strike="noStrike">
              <a:latin typeface="XO Oriel"/>
            </a:endParaRPr>
          </a:p>
          <a:p>
            <a:pPr marL="432000" indent="-288000"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4) погашение основной суммы долга и уплаты процентов по жилищным кредитам (займам), в том числе ипотечным, на приобретение земельного участка, в том числе с расположенными в его границах объектами;</a:t>
            </a:r>
            <a:endParaRPr b="0" lang="ru-RU" sz="1600" spc="-1" strike="noStrike">
              <a:latin typeface="XO Oriel"/>
            </a:endParaRPr>
          </a:p>
          <a:p>
            <a:pPr marL="432000" indent="-288000" algn="just">
              <a:lnSpc>
                <a:spcPct val="100000"/>
              </a:lnSpc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5) оплата подключения (технологического присоединения) объекта, расположенного в границах земельного участка к сетям инженерно-технического обеспечения, оплаты строительства инженерных коммуникаций в границах такого земельного участка, оплаты строительства, реконструкции и модернизации внутридомовых инженерных коммуникаций.</a:t>
            </a:r>
            <a:endParaRPr b="0" lang="ru-RU" sz="1600" spc="-1" strike="noStrike">
              <a:latin typeface="XO Oriel"/>
            </a:endParaRPr>
          </a:p>
        </p:txBody>
      </p:sp>
      <p:sp>
        <p:nvSpPr>
          <p:cNvPr id="108" name="TextBox 12"/>
          <p:cNvSpPr/>
          <p:nvPr/>
        </p:nvSpPr>
        <p:spPr>
          <a:xfrm>
            <a:off x="179640" y="188640"/>
            <a:ext cx="431640" cy="403920"/>
          </a:xfrm>
          <a:prstGeom prst="roundRect">
            <a:avLst>
              <a:gd name="adj" fmla="val 16667"/>
            </a:avLst>
          </a:prstGeom>
          <a:solidFill>
            <a:srgbClr val="3891a7"/>
          </a:solidFill>
          <a:ln>
            <a:solidFill>
              <a:srgbClr val="ffffff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</a:rPr>
              <a:t>2</a:t>
            </a:r>
            <a:endParaRPr b="0" lang="ru-RU" sz="1800" spc="-1" strike="noStrike">
              <a:latin typeface="XO Oriel"/>
            </a:endParaRPr>
          </a:p>
        </p:txBody>
      </p:sp>
      <p:pic>
        <p:nvPicPr>
          <p:cNvPr id="109" name="" descr=""/>
          <p:cNvPicPr/>
          <p:nvPr/>
        </p:nvPicPr>
        <p:blipFill>
          <a:blip r:embed="rId1"/>
          <a:stretch/>
        </p:blipFill>
        <p:spPr>
          <a:xfrm>
            <a:off x="6569280" y="315360"/>
            <a:ext cx="2179080" cy="1448280"/>
          </a:xfrm>
          <a:prstGeom prst="rect">
            <a:avLst/>
          </a:prstGeom>
          <a:ln w="0">
            <a:noFill/>
          </a:ln>
        </p:spPr>
      </p:pic>
      <p:pic>
        <p:nvPicPr>
          <p:cNvPr id="110" name="Picture 2" descr="M:\Документы сотрудников Департамента\Спешилова Екатерина Александровна\Спешилова ЕА\Doc\МНОГОДЕТНЫЕ\Лого ЗС.png"/>
          <p:cNvPicPr/>
          <p:nvPr/>
        </p:nvPicPr>
        <p:blipFill>
          <a:blip r:embed="rId2"/>
          <a:srcRect l="0" t="5400" r="0" b="19006"/>
          <a:stretch/>
        </p:blipFill>
        <p:spPr>
          <a:xfrm>
            <a:off x="6588360" y="116640"/>
            <a:ext cx="2339280" cy="491040"/>
          </a:xfrm>
          <a:prstGeom prst="rect">
            <a:avLst/>
          </a:prstGeom>
          <a:ln w="0">
            <a:noFill/>
          </a:ln>
        </p:spPr>
      </p:pic>
      <p:sp>
        <p:nvSpPr>
          <p:cNvPr id="111" name="Скругленный прямоугольник 8"/>
          <p:cNvSpPr/>
          <p:nvPr/>
        </p:nvSpPr>
        <p:spPr>
          <a:xfrm>
            <a:off x="360000" y="1620000"/>
            <a:ext cx="8424720" cy="909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cf"/>
              </a:gs>
              <a:gs pos="100000">
                <a:srgbClr val="fff6ec"/>
              </a:gs>
            </a:gsLst>
            <a:lin ang="16200000"/>
          </a:gradFill>
          <a:ln>
            <a:solidFill>
              <a:srgbClr val="feb603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Цели направления средств выплаты для граждан, состоящих на учете в целях предоставления земельного участка </a:t>
            </a: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для ведения личного подсобного хозяйства или садоводства</a:t>
            </a:r>
            <a:endParaRPr b="0" lang="ru-RU" sz="1600" spc="-1" strike="noStrike">
              <a:latin typeface="XO Ori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3"/>
          <p:cNvSpPr/>
          <p:nvPr/>
        </p:nvSpPr>
        <p:spPr>
          <a:xfrm>
            <a:off x="395640" y="332640"/>
            <a:ext cx="5904360" cy="12236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cf7be"/>
              </a:gs>
              <a:gs pos="100000">
                <a:srgbClr val="f1fce7"/>
              </a:gs>
            </a:gsLst>
            <a:lin ang="16200000"/>
          </a:gra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 anchor="ctr">
            <a:noAutofit/>
            <a:scene3d>
              <a:camera prst="orthographicFront">
                <a:rot lat="0" lon="0" rev="0"/>
              </a:camera>
              <a:lightRig dir="t" rig="balanced">
                <a:rot lat="0" lon="0" rev="8700000"/>
              </a:lightRig>
            </a:scene3d>
            <a:sp3d>
              <a:bevelT w="190500" h="38100"/>
            </a:sp3d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  <a:ea typeface="MS PGothic"/>
              </a:rPr>
              <a:t>Единовременная денежная выплата взамен предоставления земельного участка в собственность бесплатно</a:t>
            </a:r>
            <a:endParaRPr b="0" lang="ru-RU" sz="2000" spc="-1" strike="noStrike">
              <a:latin typeface="XO Oriel"/>
            </a:endParaRPr>
          </a:p>
        </p:txBody>
      </p:sp>
      <p:sp>
        <p:nvSpPr>
          <p:cNvPr id="113" name="Скругленный прямоугольник 6"/>
          <p:cNvSpPr/>
          <p:nvPr/>
        </p:nvSpPr>
        <p:spPr>
          <a:xfrm>
            <a:off x="251640" y="2340000"/>
            <a:ext cx="8640720" cy="384228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cf7be"/>
              </a:gs>
              <a:gs pos="100000">
                <a:srgbClr val="f1fce7"/>
              </a:gs>
            </a:gsLst>
            <a:lin ang="16200000"/>
          </a:gra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90000" rIns="90000" tIns="45000" bIns="45000">
            <a:spAutoFit/>
            <a:scene3d>
              <a:camera prst="orthographicFront">
                <a:rot lat="0" lon="0" rev="0"/>
              </a:camera>
              <a:lightRig dir="t" rig="balanced">
                <a:rot lat="0" lon="0" rev="8700000"/>
              </a:lightRig>
            </a:scene3d>
            <a:sp3d>
              <a:bevelT w="190500" h="38100"/>
            </a:sp3d>
          </a:bodyPr>
          <a:p>
            <a:pPr marL="181080" indent="-180720" algn="ctr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Для граждан, ранее получавших уведомление о возможности получения выплаты, но не реализовавших данное право, предусмотрена возможность обращения с заявлением </a:t>
            </a:r>
            <a:endParaRPr b="0" lang="ru-RU" sz="1600" spc="-1" strike="noStrike">
              <a:latin typeface="XO Oriel"/>
            </a:endParaRPr>
          </a:p>
          <a:p>
            <a:pPr marL="181080" indent="-180720" algn="ctr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600" spc="-1" strike="noStrike" u="sng">
                <a:solidFill>
                  <a:srgbClr val="000000"/>
                </a:solidFill>
                <a:uFillTx/>
                <a:latin typeface="Times New Roman"/>
              </a:rPr>
              <a:t>о повторном предложении выплаты</a:t>
            </a:r>
            <a:endParaRPr b="0" lang="ru-RU" sz="1600" spc="-1" strike="noStrike">
              <a:latin typeface="XO Oriel"/>
            </a:endParaRPr>
          </a:p>
          <a:p>
            <a:pPr marL="181080" indent="-180720" algn="ctr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endParaRPr b="0" lang="ru-RU" sz="1600" spc="-1" strike="noStrike">
              <a:latin typeface="XO Oriel"/>
            </a:endParaRPr>
          </a:p>
          <a:p>
            <a:pPr marL="181080" indent="-180720" algn="ctr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Гражданин в период с 1 ноября по 20 декабря текущего года имеет право обратиться в уполномоченный орган, ранее направлявший уведомление о возможности получения выплаты, с заявлением о повторном предложении выплаты с приложением полного пакета документов</a:t>
            </a:r>
            <a:endParaRPr b="0" lang="ru-RU" sz="1600" spc="-1" strike="noStrike">
              <a:latin typeface="XO Oriel"/>
            </a:endParaRPr>
          </a:p>
          <a:p>
            <a:pPr marL="181080" indent="-180720" algn="ctr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endParaRPr b="0" lang="ru-RU" sz="1600" spc="-1" strike="noStrike">
              <a:latin typeface="XO Oriel"/>
            </a:endParaRPr>
          </a:p>
          <a:p>
            <a:pPr marL="181080" indent="-180720" algn="ctr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Решение о предоставлении выплаты (об отказе в ее предоставлении) будет принято уполномоченным органом в течение 10 рабочих дней после доведения лимитов бюджетных ассигнований на очередной финансовый год, деньги перечисляются стороне сделки в течение 10 рабочих дней после принятия решения о предоставлении выплаты.</a:t>
            </a:r>
            <a:endParaRPr b="0" lang="ru-RU" sz="1600" spc="-1" strike="noStrike">
              <a:latin typeface="XO Oriel"/>
            </a:endParaRPr>
          </a:p>
          <a:p>
            <a:pPr>
              <a:lnSpc>
                <a:spcPct val="100000"/>
              </a:lnSpc>
            </a:pPr>
            <a:endParaRPr b="0" lang="ru-RU" sz="1600" spc="-1" strike="noStrike">
              <a:latin typeface="XO Oriel"/>
            </a:endParaRPr>
          </a:p>
        </p:txBody>
      </p:sp>
      <p:sp>
        <p:nvSpPr>
          <p:cNvPr id="114" name="Скругленный прямоугольник 8"/>
          <p:cNvSpPr/>
          <p:nvPr/>
        </p:nvSpPr>
        <p:spPr>
          <a:xfrm>
            <a:off x="395640" y="1722240"/>
            <a:ext cx="8280720" cy="43776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8cf"/>
              </a:gs>
              <a:gs pos="100000">
                <a:srgbClr val="fff6ec"/>
              </a:gs>
            </a:gsLst>
            <a:lin ang="16200000"/>
          </a:gradFill>
          <a:ln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/>
        </p:style>
        <p:txBody>
          <a:bodyPr lIns="90000" rIns="90000" tIns="45000" bIns="45000">
            <a:spAutoFit/>
            <a:scene3d>
              <a:camera prst="orthographicFront">
                <a:rot lat="0" lon="0" rev="0"/>
              </a:camera>
              <a:lightRig dir="t" rig="balanced">
                <a:rot lat="0" lon="0" rev="8700000"/>
              </a:lightRig>
            </a:scene3d>
            <a:sp3d>
              <a:bevelT w="190500" h="38100"/>
            </a:sp3d>
          </a:bodyPr>
          <a:p>
            <a:pPr marL="7920" indent="-7560" algn="ctr">
              <a:lnSpc>
                <a:spcPct val="100000"/>
              </a:lnSpc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Times New Roman"/>
              </a:rPr>
              <a:t>Повторное предложение единовременной денежной выплаты</a:t>
            </a:r>
            <a:endParaRPr b="1" lang="ru-RU" sz="2000" spc="-1" strike="noStrike">
              <a:latin typeface="XO Oriel"/>
            </a:endParaRPr>
          </a:p>
        </p:txBody>
      </p:sp>
      <p:sp>
        <p:nvSpPr>
          <p:cNvPr id="115" name="TextBox 12"/>
          <p:cNvSpPr/>
          <p:nvPr/>
        </p:nvSpPr>
        <p:spPr>
          <a:xfrm>
            <a:off x="179640" y="188640"/>
            <a:ext cx="431640" cy="403920"/>
          </a:xfrm>
          <a:prstGeom prst="roundRect">
            <a:avLst>
              <a:gd name="adj" fmla="val 16667"/>
            </a:avLst>
          </a:prstGeom>
          <a:solidFill>
            <a:srgbClr val="3891a7"/>
          </a:solidFill>
          <a:ln>
            <a:solidFill>
              <a:srgbClr val="ffffff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Times New Roman"/>
              </a:rPr>
              <a:t>6</a:t>
            </a:r>
            <a:endParaRPr b="0" lang="ru-RU" sz="1800" spc="-1" strike="noStrike">
              <a:latin typeface="XO Oriel"/>
            </a:endParaRPr>
          </a:p>
        </p:txBody>
      </p:sp>
      <p:pic>
        <p:nvPicPr>
          <p:cNvPr id="116" name="Picture 2" descr="M:\Документы сотрудников Департамента\Спешилова Екатерина Александровна\Спешилова ЕА\Doc\МНОГОДЕТНЫЕ\Лого ЗС.png"/>
          <p:cNvPicPr/>
          <p:nvPr/>
        </p:nvPicPr>
        <p:blipFill>
          <a:blip r:embed="rId1"/>
          <a:srcRect l="0" t="5400" r="0" b="19006"/>
          <a:stretch/>
        </p:blipFill>
        <p:spPr>
          <a:xfrm>
            <a:off x="6372360" y="540000"/>
            <a:ext cx="2520000" cy="528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000000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000000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Application>Редактор_презентаций/2022.01.0.0$Windows_x86 LibreOffice_project/8540b22890a8058cf39e456f7b05fd56fffd7d2f</Application>
  <AppVersion>15.0000</AppVersion>
  <Words>1395</Words>
  <Paragraphs>92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2018-11-20T08:51:03Z</dcterms:created>
  <dc:creator>Гарманова Ольга Николаевна</dc:creator>
  <dc:description/>
  <dc:language>ru-RU</dc:language>
  <cp:lastModifiedBy/>
  <dcterms:modified xsi:type="dcterms:W3CDTF">2022-11-08T14:01:03Z</dcterms:modified>
  <cp:revision>85</cp:revision>
  <dc:subject/>
  <dc:title>Памятка по предоставлению единовременной денежной выплаты взамен предоставления земельного участка в собственность бесплатно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10</vt:i4>
  </property>
</Properties>
</file>